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  <p:embeddedFont>
      <p:font typeface="Maven Pro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5" roundtripDataSignature="AMtx7mh4pqra4B1Nu2P2+cb9LCRQU7mU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MavenPro-bold.fntdata"/><Relationship Id="rId23" Type="http://schemas.openxmlformats.org/officeDocument/2006/relationships/font" Target="fonts/Maven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Nuni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7d2b534909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7d2b534909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7d420694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7d420694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7d2b53490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7d2b53490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7d420694b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7d420694b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1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11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11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11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11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11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11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11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11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11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11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11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11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11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11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11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11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11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11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11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11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1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11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11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11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11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11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11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11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11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11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1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1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1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1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1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11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0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20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2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Google Shape;148;p20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2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20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2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2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2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20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2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Google Shape;163;p20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20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0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0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0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0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Google Shape;169;p20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2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0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0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0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Google Shape;174;p20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20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0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0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Google Shape;178;p20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20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0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0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0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20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20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0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0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0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20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2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0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0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0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Google Shape;194;p20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20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0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0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p20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20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0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0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Google Shape;203;p20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20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0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0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0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Google Shape;208;p20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20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2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20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0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0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20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20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0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0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20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20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0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20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20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20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20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0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0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Google Shape;228;p20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20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2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20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20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0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Google Shape;234;p20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20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0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20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20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Google Shape;239;p20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2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20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0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Google Shape;243;p20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20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0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0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20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20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2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20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0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0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20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20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20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20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20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" name="Google Shape;259;p20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2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0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0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Google Shape;263;p20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20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20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20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20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8" name="Google Shape;268;p20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20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1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Google Shape;51;p1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1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3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58" name="Google Shape;58;p1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9" name="Google Shape;59;p1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" name="Google Shape;61;p1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62" name="Google Shape;62;p1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" name="Google Shape;65;p1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6" name="Google Shape;66;p1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" name="Google Shape;70;p13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71" name="Google Shape;71;p1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72" name="Google Shape;72;p1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1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75" name="Google Shape;75;p1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1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9" name="Google Shape;79;p1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" name="Google Shape;83;p1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84" name="Google Shape;84;p1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9" name="Google Shape;89;p1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1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1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16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7"/>
          <p:cNvGrpSpPr/>
          <p:nvPr/>
        </p:nvGrpSpPr>
        <p:grpSpPr>
          <a:xfrm>
            <a:off x="6866714" y="1255"/>
            <a:ext cx="2267380" cy="2601741"/>
            <a:chOff x="6790514" y="1255"/>
            <a:chExt cx="2267380" cy="2601741"/>
          </a:xfrm>
        </p:grpSpPr>
        <p:grpSp>
          <p:nvGrpSpPr>
            <p:cNvPr id="114" name="Google Shape;114;p17"/>
            <p:cNvGrpSpPr/>
            <p:nvPr/>
          </p:nvGrpSpPr>
          <p:grpSpPr>
            <a:xfrm>
              <a:off x="7067536" y="1255"/>
              <a:ext cx="1990358" cy="1990303"/>
              <a:chOff x="7067536" y="1255"/>
              <a:chExt cx="1990358" cy="1990303"/>
            </a:xfrm>
          </p:grpSpPr>
          <p:sp>
            <p:nvSpPr>
              <p:cNvPr id="115" name="Google Shape;115;p17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17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Google Shape;118;p17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19" name="Google Shape;119;p17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17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7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17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17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7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Google Shape;125;p17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18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18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9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"/>
          <p:cNvSpPr txBox="1"/>
          <p:nvPr>
            <p:ph type="ctrTitle"/>
          </p:nvPr>
        </p:nvSpPr>
        <p:spPr>
          <a:xfrm>
            <a:off x="4187350" y="1302275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None/>
            </a:pPr>
            <a:r>
              <a:rPr lang="es" sz="2240"/>
              <a:t>Plataforma de Gestión Comunitaria</a:t>
            </a:r>
            <a:endParaRPr sz="22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None/>
            </a:pPr>
            <a:r>
              <a:t/>
            </a:r>
            <a:endParaRPr sz="3240"/>
          </a:p>
        </p:txBody>
      </p:sp>
      <p:sp>
        <p:nvSpPr>
          <p:cNvPr id="278" name="Google Shape;278;p1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76"/>
              <a:buNone/>
            </a:pPr>
            <a:r>
              <a:rPr b="1" lang="es" sz="1400"/>
              <a:t>Integrantes: </a:t>
            </a:r>
            <a:endParaRPr b="1" sz="140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76"/>
              <a:buNone/>
            </a:pPr>
            <a:r>
              <a:rPr lang="es" sz="1400"/>
              <a:t>Diego Arias</a:t>
            </a:r>
            <a:endParaRPr sz="140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76"/>
              <a:buNone/>
            </a:pPr>
            <a:r>
              <a:rPr lang="es" sz="1400"/>
              <a:t>Fabrizzio Riffo</a:t>
            </a:r>
            <a:endParaRPr sz="140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76"/>
              <a:buNone/>
            </a:pPr>
            <a:r>
              <a:rPr lang="es" sz="1400"/>
              <a:t>Patricio Infante</a:t>
            </a:r>
            <a:endParaRPr sz="1400"/>
          </a:p>
        </p:txBody>
      </p:sp>
      <p:sp>
        <p:nvSpPr>
          <p:cNvPr id="279" name="Google Shape;279;p1"/>
          <p:cNvSpPr txBox="1"/>
          <p:nvPr/>
        </p:nvSpPr>
        <p:spPr>
          <a:xfrm>
            <a:off x="4888275" y="2571750"/>
            <a:ext cx="3152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Proyecto APT – Fase 1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0" name="Google Shape;28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50" y="105200"/>
            <a:ext cx="1843651" cy="4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" title="vencinap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7713" y="341275"/>
            <a:ext cx="3255025" cy="3255025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st="19050">
              <a:srgbClr val="FFFFFF">
                <a:alpha val="38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Plan de trabajo</a:t>
            </a:r>
            <a:endParaRPr/>
          </a:p>
        </p:txBody>
      </p:sp>
      <p:sp>
        <p:nvSpPr>
          <p:cNvPr id="351" name="Google Shape;351;p8"/>
          <p:cNvSpPr txBox="1"/>
          <p:nvPr>
            <p:ph idx="1" type="body"/>
          </p:nvPr>
        </p:nvSpPr>
        <p:spPr>
          <a:xfrm>
            <a:off x="1303800" y="1597875"/>
            <a:ext cx="4598400" cy="3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Actividades principales</a:t>
            </a:r>
            <a:endParaRPr b="1"/>
          </a:p>
          <a:p>
            <a:pPr indent="-304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Levantamiento de requerimientos y diseño de BD</a:t>
            </a:r>
            <a:endParaRPr/>
          </a:p>
          <a:p>
            <a:pPr indent="-304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Prototipado de interfaz (mockups)</a:t>
            </a:r>
            <a:endParaRPr/>
          </a:p>
          <a:p>
            <a:pPr indent="-304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Desarrollo de módulos: inscripciones, certificados, proyectos</a:t>
            </a:r>
            <a:endParaRPr/>
          </a:p>
          <a:p>
            <a:pPr indent="-304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Implementación de calendario y notificaciones</a:t>
            </a:r>
            <a:endParaRPr/>
          </a:p>
          <a:p>
            <a:pPr indent="-304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Pruebas unitarias e integrales de calidad</a:t>
            </a:r>
            <a:endParaRPr/>
          </a:p>
          <a:p>
            <a:pPr indent="-304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Documentación técnica y manual de usuario</a:t>
            </a:r>
            <a:endParaRPr/>
          </a:p>
          <a:p>
            <a:pPr indent="-304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Preparación de la presentación final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Facilitadores</a:t>
            </a:r>
            <a:endParaRPr b="1"/>
          </a:p>
          <a:p>
            <a:pPr indent="-304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Uso de GitHub y Trello para colaboración</a:t>
            </a:r>
            <a:endParaRPr/>
          </a:p>
          <a:p>
            <a:pPr indent="-304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Tecnologías gratuitas y apoyo docente</a:t>
            </a:r>
            <a:endParaRPr/>
          </a:p>
          <a:p>
            <a:pPr indent="-304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Experiencia previa del equipo en desarrollo web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Obstaculizadores</a:t>
            </a:r>
            <a:endParaRPr b="1"/>
          </a:p>
          <a:p>
            <a:pPr indent="-304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Cambios de requerimientos de la directiva</a:t>
            </a:r>
            <a:endParaRPr/>
          </a:p>
          <a:p>
            <a:pPr indent="-304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Posibles problemas de coordinación</a:t>
            </a:r>
            <a:endParaRPr/>
          </a:p>
          <a:p>
            <a:pPr indent="-304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Tiempo limitado del semestre académico</a:t>
            </a:r>
            <a:endParaRPr/>
          </a:p>
        </p:txBody>
      </p:sp>
      <p:pic>
        <p:nvPicPr>
          <p:cNvPr id="352" name="Google Shape;35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50" y="105200"/>
            <a:ext cx="1843651" cy="4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2850" y="1173150"/>
            <a:ext cx="2937001" cy="293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Carta Gantt</a:t>
            </a:r>
            <a:endParaRPr/>
          </a:p>
        </p:txBody>
      </p:sp>
      <p:pic>
        <p:nvPicPr>
          <p:cNvPr id="359" name="Google Shape;35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5363" y="1531400"/>
            <a:ext cx="5013267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850" y="105200"/>
            <a:ext cx="1843651" cy="4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7d2b534909_2_1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Factibilidad</a:t>
            </a:r>
            <a:endParaRPr/>
          </a:p>
        </p:txBody>
      </p:sp>
      <p:sp>
        <p:nvSpPr>
          <p:cNvPr id="366" name="Google Shape;366;g37d2b534909_2_12"/>
          <p:cNvSpPr txBox="1"/>
          <p:nvPr>
            <p:ph idx="1" type="body"/>
          </p:nvPr>
        </p:nvSpPr>
        <p:spPr>
          <a:xfrm>
            <a:off x="1303800" y="1412150"/>
            <a:ext cx="4237500" cy="3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Recursos y tiempo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Semestre de 5 meses (18 semanas).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Computadores, frameworks web, MySQL, GitHub, Trello.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Apoyo docente y uso de tecnologías gratuitas.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Facilitadores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Experiencia previa del equipo.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Trabajo colaborativo online.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Scrum → flexibilidad ante cambios.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Riesgos y mitigación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Cambios en requerimientos → backlog y sprints.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Coordinación → reuniones y Trello.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Limitación de tiempo → priorizar funcionalidades críticas.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Conclusión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proyecto es factible, con riesgos identificados y estrategias claras de control.</a:t>
            </a:r>
            <a:endParaRPr/>
          </a:p>
        </p:txBody>
      </p:sp>
      <p:pic>
        <p:nvPicPr>
          <p:cNvPr id="367" name="Google Shape;367;g37d2b534909_2_12"/>
          <p:cNvPicPr preferRelativeResize="0"/>
          <p:nvPr/>
        </p:nvPicPr>
        <p:blipFill rotWithShape="1">
          <a:blip r:embed="rId3">
            <a:alphaModFix/>
          </a:blip>
          <a:srcRect b="19614" l="12412" r="12949" t="0"/>
          <a:stretch/>
        </p:blipFill>
        <p:spPr>
          <a:xfrm>
            <a:off x="5844350" y="1412150"/>
            <a:ext cx="2759025" cy="297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37d2b534909_2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850" y="105200"/>
            <a:ext cx="1843651" cy="4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7d420694bb_0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Mockup</a:t>
            </a:r>
            <a:endParaRPr/>
          </a:p>
        </p:txBody>
      </p:sp>
      <p:sp>
        <p:nvSpPr>
          <p:cNvPr id="374" name="Google Shape;374;g37d420694bb_0_0"/>
          <p:cNvSpPr txBox="1"/>
          <p:nvPr>
            <p:ph idx="1" type="body"/>
          </p:nvPr>
        </p:nvSpPr>
        <p:spPr>
          <a:xfrm>
            <a:off x="4261800" y="686475"/>
            <a:ext cx="4072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Aquí se puede ver un versión primitiva de lo que será la web de </a:t>
            </a:r>
            <a:r>
              <a:rPr b="1" lang="es"/>
              <a:t>VecindApp</a:t>
            </a:r>
            <a:r>
              <a:rPr lang="es"/>
              <a:t>, esto sirve para mostrar las funcionalidades principales que tendrá el proyecto (solicitudes, registro, eventos cercanos, etc)</a:t>
            </a:r>
            <a:endParaRPr/>
          </a:p>
        </p:txBody>
      </p:sp>
      <p:pic>
        <p:nvPicPr>
          <p:cNvPr id="375" name="Google Shape;375;g37d420694bb_0_0" title="New Wireframe 1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238" y="1597875"/>
            <a:ext cx="5741532" cy="324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37d420694b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850" y="105200"/>
            <a:ext cx="1843651" cy="4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Contexto y descripción del proyecto</a:t>
            </a:r>
            <a:endParaRPr/>
          </a:p>
        </p:txBody>
      </p:sp>
      <p:sp>
        <p:nvSpPr>
          <p:cNvPr id="287" name="Google Shape;287;p2"/>
          <p:cNvSpPr txBox="1"/>
          <p:nvPr>
            <p:ph idx="1" type="body"/>
          </p:nvPr>
        </p:nvSpPr>
        <p:spPr>
          <a:xfrm>
            <a:off x="1303800" y="1597875"/>
            <a:ext cx="41514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Contexto</a:t>
            </a:r>
            <a:r>
              <a:rPr lang="es"/>
              <a:t>: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Proyecto APT – Capstone, Sede San Joaquín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Enfoque: juntas de vecinos en Chile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Problema: procesos manuales → baja eficiencia y trazabilidad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Descripción: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Plataforma web/app para gestión comunitaria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Funciones: inscripción, certificados de residencia, proyectos comunitarios, calendario y notificaciones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Enfoque en usabilidad, seguridad y transparencia</a:t>
            </a:r>
            <a:endParaRPr/>
          </a:p>
        </p:txBody>
      </p:sp>
      <p:pic>
        <p:nvPicPr>
          <p:cNvPr id="288" name="Google Shape;28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525" y="1802888"/>
            <a:ext cx="2466775" cy="24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850" y="105200"/>
            <a:ext cx="1843651" cy="4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Áreas de desempeño y competencias</a:t>
            </a:r>
            <a:endParaRPr/>
          </a:p>
        </p:txBody>
      </p:sp>
      <p:sp>
        <p:nvSpPr>
          <p:cNvPr id="295" name="Google Shape;295;p3"/>
          <p:cNvSpPr txBox="1"/>
          <p:nvPr>
            <p:ph idx="1" type="body"/>
          </p:nvPr>
        </p:nvSpPr>
        <p:spPr>
          <a:xfrm>
            <a:off x="1303800" y="1632550"/>
            <a:ext cx="4050600" cy="29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Áreas de desempeño: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Desarrollo de Software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Análisis y Diseño de Sistemas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Gestión de Proyectos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Competencias aplicadas: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C1: Pruebas de certificación con buenas prácticas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C2: Gestión de proyectos informáticos (Scrum)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C3: Modelado de datos escalables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C4: Desarrollo de software con técnicas sistemáticas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C5: Comunicación oral y escrita en inglés</a:t>
            </a:r>
            <a:endParaRPr/>
          </a:p>
        </p:txBody>
      </p:sp>
      <p:pic>
        <p:nvPicPr>
          <p:cNvPr id="296" name="Google Shape;29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0800" y="1611600"/>
            <a:ext cx="2583500" cy="25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850" y="105200"/>
            <a:ext cx="1843651" cy="4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7d2b534909_2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Relación del proyecto con</a:t>
            </a:r>
            <a:r>
              <a:rPr lang="es"/>
              <a:t> perfil de egreso</a:t>
            </a:r>
            <a:endParaRPr/>
          </a:p>
        </p:txBody>
      </p:sp>
      <p:sp>
        <p:nvSpPr>
          <p:cNvPr id="303" name="Google Shape;303;g37d2b534909_2_0"/>
          <p:cNvSpPr txBox="1"/>
          <p:nvPr>
            <p:ph idx="1" type="body"/>
          </p:nvPr>
        </p:nvSpPr>
        <p:spPr>
          <a:xfrm>
            <a:off x="1303800" y="1597875"/>
            <a:ext cx="43074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Aplicación de competencias de análisis, diseño y desarrollo de software.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Uso de buenas prácticas y modelos de datos seguros y escalables.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Implementación de Scrum: mejora en planificación y trabajo en equipo.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Resolución de un problema real: gestión de juntas de vecinos y comunicación comunitaria.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Integración de conocimientos teóricos con un desafío práctico, reforzando habilidades técnicas y colaboración.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De esta forma, el proyecto integra el perfil de egreso completo y demuestra la aplicación de conocimientos en un contexto real.</a:t>
            </a:r>
            <a:endParaRPr b="1" sz="1400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04" name="Google Shape;304;g37d2b534909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975" y="2067151"/>
            <a:ext cx="3013325" cy="199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37d2b534909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850" y="105200"/>
            <a:ext cx="1843651" cy="4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7d420694bb_1_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Intereses Profesionales</a:t>
            </a:r>
            <a:endParaRPr/>
          </a:p>
        </p:txBody>
      </p:sp>
      <p:sp>
        <p:nvSpPr>
          <p:cNvPr id="311" name="Google Shape;311;g37d420694bb_1_6"/>
          <p:cNvSpPr txBox="1"/>
          <p:nvPr>
            <p:ph idx="1" type="body"/>
          </p:nvPr>
        </p:nvSpPr>
        <p:spPr>
          <a:xfrm>
            <a:off x="1303800" y="1435450"/>
            <a:ext cx="39348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Diego Arias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Interés en desarrollo full-stack y diseño de interfaces.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El proyecto le permite fortalecer la usabilidad y experiencia de usuario.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Fabrizzio Riffo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Interés en gestión de proyectos y coordinación de equipos.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Rol de Product Owner le permite aplicar Scrum y liderazgo en planificación.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Patricio Infante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Interés en bases de datos y aseguramiento de calidad.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El proyecto le permite diseñar modelos escalables y aplicar pruebas de validación.</a:t>
            </a:r>
            <a:endParaRPr/>
          </a:p>
        </p:txBody>
      </p:sp>
      <p:pic>
        <p:nvPicPr>
          <p:cNvPr descr="developer (proporcionado por Getty Images)" id="312" name="Google Shape;312;g37d420694bb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675" y="1861650"/>
            <a:ext cx="2505651" cy="2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37d420694bb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850" y="105200"/>
            <a:ext cx="1843651" cy="4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Fundamentación del proyecto</a:t>
            </a:r>
            <a:endParaRPr/>
          </a:p>
        </p:txBody>
      </p:sp>
      <p:sp>
        <p:nvSpPr>
          <p:cNvPr id="319" name="Google Shape;319;p4"/>
          <p:cNvSpPr txBox="1"/>
          <p:nvPr>
            <p:ph idx="1" type="body"/>
          </p:nvPr>
        </p:nvSpPr>
        <p:spPr>
          <a:xfrm>
            <a:off x="1303800" y="1597875"/>
            <a:ext cx="4464300" cy="2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Problema: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Procesos manuales en juntas de vecinos → retrasos, duplicación de información, poca trazabilidad.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Relevancia: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Digitalización de organizaciones comunitarias, aplicando competencias de informática.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Impacto: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Optimiza la gestión de la directiva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Mejora la comunicación con vecinos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Genera experiencia aplicable en el ámbito laboral (GovTech, sector público, empresas de software)</a:t>
            </a:r>
            <a:endParaRPr b="1"/>
          </a:p>
        </p:txBody>
      </p:sp>
      <p:pic>
        <p:nvPicPr>
          <p:cNvPr id="320" name="Google Shape;3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50" y="105200"/>
            <a:ext cx="1843651" cy="4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725" y="1426400"/>
            <a:ext cx="3071101" cy="307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327" name="Google Shape;327;p5"/>
          <p:cNvSpPr txBox="1"/>
          <p:nvPr>
            <p:ph idx="1" type="body"/>
          </p:nvPr>
        </p:nvSpPr>
        <p:spPr>
          <a:xfrm>
            <a:off x="1374875" y="1537275"/>
            <a:ext cx="4935600" cy="3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General: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Desarrollar una plataforma web/app que digitalice los procesos de las juntas de vecinos, contribuyendo a la eficiencia, transparencia y comunicación comunitaria.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Específicos: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Implementar un módulo de inscripción y registro validado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Desarrollar emisión digital de certificados de residencia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Crear sistema de postulación y gestión de proyectos comunitarios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Incorporar calendario de actividades y notificaciones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Realizar pruebas unitarias e integrales de calidad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Elaborar documentación técnica y manual de usuario</a:t>
            </a:r>
            <a:endParaRPr/>
          </a:p>
        </p:txBody>
      </p:sp>
      <p:pic>
        <p:nvPicPr>
          <p:cNvPr id="328" name="Google Shape;3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5650" y="1597875"/>
            <a:ext cx="2688753" cy="2688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850" y="105200"/>
            <a:ext cx="1843651" cy="4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Metodología</a:t>
            </a:r>
            <a:endParaRPr/>
          </a:p>
        </p:txBody>
      </p:sp>
      <p:sp>
        <p:nvSpPr>
          <p:cNvPr id="335" name="Google Shape;335;p6"/>
          <p:cNvSpPr txBox="1"/>
          <p:nvPr>
            <p:ph idx="1" type="body"/>
          </p:nvPr>
        </p:nvSpPr>
        <p:spPr>
          <a:xfrm>
            <a:off x="1303800" y="1616600"/>
            <a:ext cx="3511500" cy="31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Enfoque ágil Scrum con sprints quincenales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Gestión de backlog y tareas en Trello (Scrum Board)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Reuniones semanales de coordinación + retrospectivas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Roles definidos: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Product Owner (Fabrizzio Riffo)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Scrum Master (Patricio Infante)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Development Team (Diego Arias)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s"/>
              <a:t>Roles flexibles: todos participan en desarrollo, pruebas y documentación</a:t>
            </a:r>
            <a:endParaRPr i="1"/>
          </a:p>
        </p:txBody>
      </p:sp>
      <p:pic>
        <p:nvPicPr>
          <p:cNvPr id="336" name="Google Shape;33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1825" y="1597875"/>
            <a:ext cx="3868575" cy="25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850" y="105200"/>
            <a:ext cx="1843651" cy="4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Evidencias</a:t>
            </a:r>
            <a:endParaRPr/>
          </a:p>
        </p:txBody>
      </p:sp>
      <p:sp>
        <p:nvSpPr>
          <p:cNvPr id="343" name="Google Shape;343;p7"/>
          <p:cNvSpPr txBox="1"/>
          <p:nvPr>
            <p:ph idx="1" type="body"/>
          </p:nvPr>
        </p:nvSpPr>
        <p:spPr>
          <a:xfrm>
            <a:off x="1303800" y="1597875"/>
            <a:ext cx="4620900" cy="29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Documento de requisitos y arquitectura → evidencia de planificación técnica inicial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Prototipo de interfaz (mockups) → validación temprana de usabilidad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Sistema funcional (web/app con BD) → producto final que responde al problema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Documentación técnica y manual de usuario → asegura trazabilidad y adopción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Informe de cierre → conclusiones, aprendizajes y cumplimiento de competencias</a:t>
            </a:r>
            <a:endParaRPr/>
          </a:p>
        </p:txBody>
      </p:sp>
      <p:pic>
        <p:nvPicPr>
          <p:cNvPr id="344" name="Google Shape;34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9250" y="1597875"/>
            <a:ext cx="2589375" cy="25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850" y="105200"/>
            <a:ext cx="1843651" cy="4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